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61" r:id="rId3"/>
    <p:sldId id="262" r:id="rId4"/>
    <p:sldId id="263" r:id="rId5"/>
    <p:sldId id="265" r:id="rId6"/>
    <p:sldId id="266" r:id="rId7"/>
    <p:sldId id="267" r:id="rId8"/>
    <p:sldId id="272" r:id="rId9"/>
    <p:sldId id="273" r:id="rId10"/>
    <p:sldId id="271" r:id="rId11"/>
    <p:sldId id="270" r:id="rId12"/>
    <p:sldId id="268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69" r:id="rId21"/>
    <p:sldId id="282" r:id="rId22"/>
    <p:sldId id="283" r:id="rId23"/>
    <p:sldId id="293" r:id="rId24"/>
    <p:sldId id="292" r:id="rId25"/>
    <p:sldId id="284" r:id="rId26"/>
    <p:sldId id="285" r:id="rId27"/>
    <p:sldId id="286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s://doi.org/10.3390/app11010196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>
            <a:grpSpLocks noGrp="1" noRot="1" noChangeAspect="1" noMove="1" noResize="1" noUngrp="1"/>
          </p:cNvGrpSpPr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pic>
        <p:nvPicPr>
          <p:cNvPr id="5" name="Picture 4" descr="close up of circuit board"/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>
            <a:fillRect/>
          </a:stretch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05" y="662940"/>
            <a:ext cx="11251565" cy="303339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sym typeface="+mn-ea"/>
              </a:rPr>
              <a:t>Decentralized Social Network using </a:t>
            </a:r>
            <a:r>
              <a:rPr lang="en-US" b="1" dirty="0" err="1" smtClean="0">
                <a:solidFill>
                  <a:schemeClr val="bg1"/>
                </a:solidFill>
                <a:sym typeface="+mn-ea"/>
              </a:rPr>
              <a:t>Blockchain</a:t>
            </a:r>
            <a:r>
              <a:rPr lang="en-US" b="1" dirty="0" smtClean="0">
                <a:solidFill>
                  <a:schemeClr val="bg1"/>
                </a:solidFill>
                <a:sym typeface="+mn-ea"/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  <a:sym typeface="+mn-ea"/>
              </a:rPr>
              <a:t>Dinke</a:t>
            </a:r>
            <a:r>
              <a:rPr lang="en-US" b="1" dirty="0" smtClean="0">
                <a:solidFill>
                  <a:schemeClr val="bg1"/>
                </a:solidFill>
                <a:sym typeface="+mn-ea"/>
              </a:rPr>
              <a:t>-Din)</a:t>
            </a:r>
            <a:r>
              <a:rPr lang="en-US" b="1" dirty="0" smtClean="0">
                <a:sym typeface="+mn-ea"/>
              </a:rPr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735" y="3496310"/>
            <a:ext cx="5494020" cy="3096895"/>
          </a:xfrm>
        </p:spPr>
        <p:txBody>
          <a:bodyPr>
            <a:normAutofit/>
          </a:bodyPr>
          <a:lstStyle/>
          <a:p>
            <a:pPr lvl="0" algn="just">
              <a:lnSpc>
                <a:spcPct val="140000"/>
              </a:lnSpc>
            </a:pPr>
            <a:r>
              <a:rPr lang="en-US" b="1" dirty="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rPr>
              <a:t>Supervised By</a:t>
            </a:r>
            <a:endParaRPr lang="en-US" b="1" dirty="0">
              <a:solidFill>
                <a:schemeClr val="lt1"/>
              </a:solidFill>
              <a:latin typeface="Nunito" panose="00000500000000000000"/>
              <a:ea typeface="Nunito" panose="00000500000000000000"/>
              <a:cs typeface="Nunito" panose="00000500000000000000"/>
              <a:sym typeface="Nunito" panose="00000500000000000000"/>
            </a:endParaRPr>
          </a:p>
          <a:p>
            <a:pPr lvl="0" algn="just">
              <a:lnSpc>
                <a:spcPct val="140000"/>
              </a:lnSpc>
            </a:pPr>
            <a:r>
              <a:rPr lang="en-US" b="1" dirty="0" smtClean="0">
                <a:solidFill>
                  <a:schemeClr val="bg1"/>
                </a:solidFill>
                <a:sym typeface="+mn-ea"/>
              </a:rPr>
              <a:t>Mohammad </a:t>
            </a:r>
            <a:r>
              <a:rPr lang="en-US" b="1" dirty="0" err="1" smtClean="0">
                <a:solidFill>
                  <a:schemeClr val="bg1"/>
                </a:solidFill>
                <a:sym typeface="+mn-ea"/>
              </a:rPr>
              <a:t>Sazid</a:t>
            </a:r>
            <a:r>
              <a:rPr lang="en-US" b="1" dirty="0" smtClean="0">
                <a:solidFill>
                  <a:schemeClr val="bg1"/>
                </a:solidFill>
                <a:sym typeface="+mn-ea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sym typeface="+mn-ea"/>
              </a:rPr>
              <a:t>Zaman</a:t>
            </a:r>
            <a:r>
              <a:rPr lang="en-US" b="1" dirty="0" smtClean="0">
                <a:solidFill>
                  <a:schemeClr val="bg1"/>
                </a:solidFill>
                <a:sym typeface="+mn-ea"/>
              </a:rPr>
              <a:t> Khan</a:t>
            </a:r>
            <a:endParaRPr lang="en-US" b="1" dirty="0">
              <a:solidFill>
                <a:schemeClr val="bg1"/>
              </a:solidFill>
              <a:latin typeface="Nunito" panose="00000500000000000000" charset="0"/>
              <a:ea typeface="Nunito SemiBold" panose="00000500000000000000"/>
              <a:cs typeface="Nunito SemiBold" panose="00000500000000000000"/>
              <a:sym typeface="Nunito SemiBold" panose="00000500000000000000"/>
            </a:endParaRPr>
          </a:p>
          <a:p>
            <a:pPr lvl="0" algn="just">
              <a:lnSpc>
                <a:spcPct val="140000"/>
              </a:lnSpc>
            </a:pPr>
            <a:r>
              <a:rPr lang="en-US" dirty="0" smtClean="0">
                <a:solidFill>
                  <a:schemeClr val="bg1"/>
                </a:solidFill>
                <a:sym typeface="+mn-ea"/>
              </a:rPr>
              <a:t>Lecturer </a:t>
            </a:r>
            <a:endParaRPr lang="en-US" dirty="0" smtClean="0">
              <a:solidFill>
                <a:schemeClr val="bg1"/>
              </a:solidFill>
            </a:endParaRPr>
          </a:p>
          <a:p>
            <a:pPr lvl="0" algn="just">
              <a:lnSpc>
                <a:spcPct val="140000"/>
              </a:lnSpc>
            </a:pPr>
            <a:r>
              <a:rPr lang="en-US" dirty="0" smtClean="0">
                <a:solidFill>
                  <a:srgbClr val="F3F3F3"/>
                </a:solidFill>
                <a:latin typeface="Nunito" panose="00000500000000000000" charset="0"/>
                <a:ea typeface="Nunito SemiBold" panose="00000500000000000000"/>
                <a:cs typeface="Nunito SemiBold" panose="00000500000000000000"/>
                <a:sym typeface="Nunito SemiBold" panose="00000500000000000000"/>
              </a:rPr>
              <a:t>Department </a:t>
            </a:r>
            <a:r>
              <a:rPr lang="en-US" dirty="0">
                <a:solidFill>
                  <a:srgbClr val="F3F3F3"/>
                </a:solidFill>
                <a:latin typeface="Nunito" panose="00000500000000000000" charset="0"/>
                <a:ea typeface="Nunito SemiBold" panose="00000500000000000000"/>
                <a:cs typeface="Nunito SemiBold" panose="00000500000000000000"/>
                <a:sym typeface="Nunito SemiBold" panose="00000500000000000000"/>
              </a:rPr>
              <a:t>of CSE, IIUC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6249670" y="3696335"/>
            <a:ext cx="5494020" cy="3096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rPr>
              <a:t>Presented By</a:t>
            </a:r>
            <a:endParaRPr lang="en-US" b="1" dirty="0">
              <a:solidFill>
                <a:srgbClr val="FFFFFF"/>
              </a:solidFill>
              <a:latin typeface="Nunito" panose="00000500000000000000"/>
              <a:ea typeface="Nunito" panose="00000500000000000000"/>
              <a:cs typeface="Nunito" panose="00000500000000000000"/>
              <a:sym typeface="Nunito" panose="0000050000000000000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 err="1" smtClean="0">
              <a:solidFill>
                <a:schemeClr val="bg1"/>
              </a:solidFill>
              <a:sym typeface="+mn-ea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>
                <a:solidFill>
                  <a:schemeClr val="bg1"/>
                </a:solidFill>
                <a:sym typeface="+mn-ea"/>
              </a:rPr>
              <a:t>Jamshedul</a:t>
            </a:r>
            <a:r>
              <a:rPr lang="en-US" b="1" dirty="0" smtClean="0">
                <a:solidFill>
                  <a:schemeClr val="bg1"/>
                </a:solidFill>
                <a:sym typeface="+mn-ea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sym typeface="+mn-ea"/>
              </a:rPr>
              <a:t>Alam</a:t>
            </a:r>
            <a:r>
              <a:rPr lang="en-US" b="1" dirty="0" smtClean="0">
                <a:solidFill>
                  <a:schemeClr val="bg1"/>
                </a:solidFill>
                <a:sym typeface="+mn-ea"/>
              </a:rPr>
              <a:t> </a:t>
            </a:r>
            <a:r>
              <a:rPr lang="en-US" b="1" dirty="0" smtClean="0">
                <a:solidFill>
                  <a:srgbClr val="FFFFFF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rPr>
              <a:t>- </a:t>
            </a:r>
            <a:r>
              <a:rPr lang="en-US" dirty="0" smtClean="0">
                <a:solidFill>
                  <a:schemeClr val="bg1"/>
                </a:solidFill>
                <a:sym typeface="+mn-ea"/>
              </a:rPr>
              <a:t>C171029</a:t>
            </a:r>
            <a:endParaRPr lang="en-US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 smtClean="0">
              <a:solidFill>
                <a:schemeClr val="bg1"/>
              </a:solidFill>
              <a:sym typeface="+mn-ea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bg1"/>
                </a:solidFill>
                <a:sym typeface="+mn-ea"/>
              </a:rPr>
              <a:t>Mohammed </a:t>
            </a:r>
            <a:r>
              <a:rPr lang="en-US" b="1" dirty="0" err="1" smtClean="0">
                <a:solidFill>
                  <a:schemeClr val="bg1"/>
                </a:solidFill>
                <a:sym typeface="+mn-ea"/>
              </a:rPr>
              <a:t>Raihan</a:t>
            </a:r>
            <a:r>
              <a:rPr lang="en-US" b="1" dirty="0" smtClean="0">
                <a:sym typeface="+mn-ea"/>
              </a:rPr>
              <a:t> </a:t>
            </a:r>
            <a:r>
              <a:rPr lang="en-US" b="1" dirty="0" smtClean="0">
                <a:solidFill>
                  <a:srgbClr val="F3F3F3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rPr>
              <a:t>- </a:t>
            </a:r>
            <a:r>
              <a:rPr lang="en-US" dirty="0" smtClean="0">
                <a:solidFill>
                  <a:schemeClr val="bg1"/>
                </a:solidFill>
                <a:sym typeface="+mn-ea"/>
              </a:rPr>
              <a:t>C163069</a:t>
            </a:r>
            <a:endParaRPr lang="en-US" b="1" dirty="0">
              <a:solidFill>
                <a:schemeClr val="bg1"/>
              </a:solidFill>
              <a:latin typeface="Nunito" panose="00000500000000000000"/>
              <a:ea typeface="Nunito" panose="00000500000000000000"/>
              <a:cs typeface="Nunito" panose="00000500000000000000"/>
              <a:sym typeface="Nunito" panose="00000500000000000000"/>
            </a:endParaRPr>
          </a:p>
          <a:p>
            <a:pPr lvl="0" algn="just">
              <a:lnSpc>
                <a:spcPct val="14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Nunito ExtraBold" panose="00000800000000000000"/>
                <a:ea typeface="Nunito ExtraBold" panose="00000800000000000000"/>
                <a:cs typeface="Nunito ExtraBold" panose="00000800000000000000"/>
                <a:sym typeface="Nunito ExtraBold" panose="00000800000000000000"/>
              </a:rPr>
              <a:t>Objectives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v"/>
            </a:pPr>
            <a:r>
              <a:rPr lang="en-US"/>
              <a:t>Protecting User Account</a:t>
            </a:r>
            <a:endParaRPr lang="en-US"/>
          </a:p>
          <a:p>
            <a:pPr>
              <a:buFont typeface="Wingdings" panose="05000000000000000000" charset="0"/>
              <a:buChar char="v"/>
            </a:pPr>
            <a:r>
              <a:rPr lang="en-US"/>
              <a:t>To keep personal data access as secure as possible.</a:t>
            </a:r>
            <a:endParaRPr lang="en-US"/>
          </a:p>
          <a:p>
            <a:pPr>
              <a:buFont typeface="Wingdings" panose="05000000000000000000" charset="0"/>
              <a:buChar char="v"/>
            </a:pPr>
            <a:r>
              <a:rPr lang="en-US"/>
              <a:t>To store all resources in a separate cloud storage, the OSN will communicate with that cloud storage to retrieve the desired data based on the user's rights and public key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Nunito ExtraBold" panose="00000800000000000000"/>
                <a:ea typeface="Nunito ExtraBold" panose="00000800000000000000"/>
                <a:cs typeface="Nunito ExtraBold" panose="00000800000000000000"/>
                <a:sym typeface="Nunito ExtraBold" panose="00000800000000000000"/>
              </a:rPr>
              <a:t>Methodologies</a:t>
            </a:r>
            <a:br>
              <a:rPr dirty="0">
                <a:latin typeface="Nunito ExtraBold" panose="00000800000000000000"/>
                <a:ea typeface="Nunito ExtraBold" panose="00000800000000000000"/>
                <a:cs typeface="Nunito ExtraBold" panose="00000800000000000000"/>
                <a:sym typeface="Nunito ExtraBold" panose="00000800000000000000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v"/>
            </a:pPr>
            <a:r>
              <a:rPr lang="en-US"/>
              <a:t>WE CHOOSE SPIRAL MODEL (SDM)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Why?</a:t>
            </a:r>
            <a:endParaRPr lang="en-US"/>
          </a:p>
          <a:p>
            <a:pPr>
              <a:buFont typeface="Wingdings" panose="05000000000000000000" charset="0"/>
              <a:buChar char="ü"/>
            </a:pPr>
            <a:r>
              <a:rPr lang="en-US"/>
              <a:t> risk and costs evaluation is important</a:t>
            </a:r>
            <a:endParaRPr lang="en-US"/>
          </a:p>
          <a:p>
            <a:pPr>
              <a:buFont typeface="Wingdings" panose="05000000000000000000" charset="0"/>
              <a:buChar char="ü"/>
            </a:pPr>
            <a:r>
              <a:rPr lang="en-US"/>
              <a:t>When changes may require at any time</a:t>
            </a:r>
            <a:endParaRPr lang="en-US"/>
          </a:p>
          <a:p>
            <a:pPr>
              <a:buFont typeface="Wingdings" panose="05000000000000000000" charset="0"/>
              <a:buChar char="ü"/>
            </a:pPr>
            <a:r>
              <a:rPr lang="en-US"/>
              <a:t>When long term project commitment is not feasible due to changes in economic priorities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2960" y="0"/>
            <a:ext cx="4483100" cy="6858000"/>
          </a:xfrm>
        </p:spPr>
        <p:txBody>
          <a:bodyPr>
            <a:normAutofit/>
          </a:bodyPr>
          <a:lstStyle/>
          <a:p>
            <a:r>
              <a:rPr lang="en-US" sz="3200"/>
              <a:t>flowchart of Dinke-din</a:t>
            </a:r>
            <a:endParaRPr lang="en-US" sz="320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83013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260" y="0"/>
            <a:ext cx="4368800" cy="6858000"/>
          </a:xfrm>
        </p:spPr>
        <p:txBody>
          <a:bodyPr>
            <a:normAutofit/>
          </a:bodyPr>
          <a:lstStyle/>
          <a:p>
            <a:r>
              <a:rPr lang="en-US" sz="3200"/>
              <a:t>Flow Chart Diagram for User Posting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85572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3625" y="0"/>
            <a:ext cx="4242435" cy="6858000"/>
          </a:xfrm>
        </p:spPr>
        <p:txBody>
          <a:bodyPr>
            <a:normAutofit/>
          </a:bodyPr>
          <a:lstStyle/>
          <a:p>
            <a:r>
              <a:rPr lang="en-US" sz="3200"/>
              <a:t>Flow Chart Diagram for Admin Panel</a:t>
            </a:r>
            <a:endParaRPr lang="en-US" sz="320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868299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195" y="229870"/>
            <a:ext cx="9906000" cy="11061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sym typeface="+mn-ea"/>
              </a:rPr>
              <a:t>Data Flow Diagram of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  <a:sym typeface="+mn-ea"/>
              </a:rPr>
              <a:t>Security Module</a:t>
            </a:r>
            <a:br>
              <a:rPr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146810" y="1336675"/>
            <a:ext cx="899414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195" y="229870"/>
            <a:ext cx="9906000" cy="11061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sym typeface="+mn-ea"/>
              </a:rPr>
              <a:t>Data Flow Diagram of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  <a:sym typeface="+mn-ea"/>
              </a:rPr>
              <a:t>Security Module</a:t>
            </a:r>
            <a:br>
              <a:rPr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306195" y="1032510"/>
            <a:ext cx="6877685" cy="582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195" y="229870"/>
            <a:ext cx="9906000" cy="11061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sym typeface="+mn-ea"/>
              </a:rPr>
              <a:t>Data Flow Diagram of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  <a:sym typeface="+mn-ea"/>
              </a:rPr>
              <a:t>Security Module</a:t>
            </a:r>
            <a:br>
              <a:rPr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5580" y="1182370"/>
            <a:ext cx="8392795" cy="5339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0370" y="229870"/>
            <a:ext cx="3171825" cy="65487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sym typeface="+mn-ea"/>
              </a:rPr>
              <a:t>Entity Relationship Diagram </a:t>
            </a:r>
            <a:endParaRPr lang="en-US" dirty="0">
              <a:solidFill>
                <a:schemeClr val="bg2"/>
              </a:solidFill>
              <a:sym typeface="+mn-ea"/>
            </a:endParaRPr>
          </a:p>
        </p:txBody>
      </p:sp>
      <p:pic>
        <p:nvPicPr>
          <p:cNvPr id="7" name="Content Placeholder 6" descr="IMG_2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7386320" cy="6778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0220" y="618490"/>
            <a:ext cx="2811145" cy="6067425"/>
          </a:xfrm>
        </p:spPr>
        <p:txBody>
          <a:bodyPr>
            <a:normAutofit/>
          </a:bodyPr>
          <a:lstStyle/>
          <a:p>
            <a:br>
              <a:rPr lang="en-US" dirty="0" smtClean="0">
                <a:solidFill>
                  <a:srgbClr val="FFFFFF"/>
                </a:solidFill>
              </a:rPr>
            </a:b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  <a:sym typeface="+mn-ea"/>
              </a:rPr>
              <a:t>Use </a:t>
            </a:r>
            <a:r>
              <a:rPr lang="en-US" dirty="0">
                <a:solidFill>
                  <a:srgbClr val="FFFFFF"/>
                </a:solidFill>
                <a:sym typeface="+mn-ea"/>
              </a:rPr>
              <a:t>Case Diagram for dinke-din</a:t>
            </a:r>
            <a:br>
              <a:rPr dirty="0"/>
            </a:b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1681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/>
          <p:cNvGrpSpPr>
            <a:grpSpLocks noGrp="1" noRot="1" noChangeAspect="1" noMove="1" noResize="1" noUngrp="1"/>
          </p:cNvGrpSpPr>
          <p:nvPr/>
        </p:nvGrpSpPr>
        <p:grpSpPr>
          <a:xfrm>
            <a:off x="31115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grpSp>
        <p:nvGrpSpPr>
          <p:cNvPr id="178" name="Group 177"/>
          <p:cNvGrpSpPr>
            <a:grpSpLocks noGrp="1" noRot="1" noChangeAspect="1" noMove="1" noResize="1" noUngrp="1"/>
          </p:cNvGrpSpPr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80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1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2" name="Rectangle 181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83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4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5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6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7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8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9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0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1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2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3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4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5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6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7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8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9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0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1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2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3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4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5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6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208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9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0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1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2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3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4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5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6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7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8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9" name="Rectangle 218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220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1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2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3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4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5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6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7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8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9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0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1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2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6520" y="777240"/>
            <a:ext cx="9521190" cy="147828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rPr>
              <a:t>                         Background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835" y="2403475"/>
            <a:ext cx="3952875" cy="35420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In the last decade, dozens of media companies, ranging from prestigious publications like the Washington Post to social media platforms like Facebook, have seen customers’ and the companies’ private data exposed.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1776984" y="2436812"/>
            <a:ext cx="30848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600" dirty="0"/>
              <a:t>The New York Times reported in March 2018 that a business fraudulently got information from more than 50 million Facebook users .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0220" y="618490"/>
            <a:ext cx="2811145" cy="6067425"/>
          </a:xfrm>
        </p:spPr>
        <p:txBody>
          <a:bodyPr>
            <a:normAutofit/>
          </a:bodyPr>
          <a:lstStyle/>
          <a:p>
            <a:br>
              <a:rPr lang="en-US" dirty="0" smtClean="0">
                <a:solidFill>
                  <a:srgbClr val="FFFFFF"/>
                </a:solidFill>
              </a:rPr>
            </a:br>
            <a:br>
              <a:rPr lang="en-US" dirty="0" smtClean="0">
                <a:solidFill>
                  <a:srgbClr val="FFFFFF"/>
                </a:solidFill>
              </a:rPr>
            </a:b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  <a:sym typeface="+mn-ea"/>
              </a:rPr>
              <a:t>Use </a:t>
            </a:r>
            <a:r>
              <a:rPr lang="en-US" dirty="0">
                <a:solidFill>
                  <a:srgbClr val="FFFFFF"/>
                </a:solidFill>
                <a:sym typeface="+mn-ea"/>
              </a:rPr>
              <a:t>Case Diagram for Admin </a:t>
            </a: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8841740" cy="681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Frontend tools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Backend tools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Testing results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solidFill>
                  <a:srgbClr val="FFFFFF"/>
                </a:solidFill>
                <a:latin typeface="Nunito ExtraBold" panose="00000800000000000000"/>
                <a:ea typeface="Nunito ExtraBold" panose="00000800000000000000"/>
                <a:cs typeface="Nunito ExtraBold" panose="00000800000000000000"/>
                <a:sym typeface="Nunito ExtraBold" panose="00000800000000000000"/>
              </a:rPr>
              <a:t>Contribution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solidFill>
                  <a:srgbClr val="FFFFFF"/>
                </a:solidFill>
                <a:latin typeface="Nunito ExtraBold" panose="00000800000000000000"/>
                <a:ea typeface="Nunito ExtraBold" panose="00000800000000000000"/>
                <a:cs typeface="Nunito ExtraBold" panose="00000800000000000000"/>
                <a:sym typeface="Nunito ExtraBold" panose="00000800000000000000"/>
              </a:rPr>
              <a:t>Limitation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dirty="0">
                <a:solidFill>
                  <a:srgbClr val="FFFFFF"/>
                </a:solidFill>
                <a:latin typeface="Nunito ExtraBold" panose="00000800000000000000"/>
                <a:ea typeface="Nunito ExtraBold" panose="00000800000000000000"/>
                <a:cs typeface="Nunito ExtraBold" panose="00000800000000000000"/>
                <a:sym typeface="Nunito ExtraBold" panose="00000800000000000000"/>
              </a:rPr>
              <a:t>Future work</a:t>
            </a:r>
            <a:br>
              <a:rPr dirty="0">
                <a:solidFill>
                  <a:srgbClr val="FFFFFF"/>
                </a:solidFill>
                <a:latin typeface="Nunito ExtraBold" panose="00000800000000000000"/>
                <a:ea typeface="Nunito ExtraBold" panose="00000800000000000000"/>
                <a:cs typeface="Nunito ExtraBold" panose="00000800000000000000"/>
                <a:sym typeface="Nunito ExtraBold" panose="00000800000000000000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Text Box 99"/>
          <p:cNvSpPr txBox="1"/>
          <p:nvPr/>
        </p:nvSpPr>
        <p:spPr>
          <a:xfrm>
            <a:off x="473075" y="1903730"/>
            <a:ext cx="10926445" cy="49542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[1] </a:t>
            </a:r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  <a:cs typeface="Times New Roman" panose="02020603050405020304" pitchFamily="18" charset="0"/>
              </a:rPr>
              <a:t>Pawade, Dipti, and Avani Sakhapara. "Blockchain Based Secure Traffic Police Assistant System." (2020).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[2] </a:t>
            </a:r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  <a:cs typeface="Times New Roman" panose="02020603050405020304" pitchFamily="18" charset="0"/>
              </a:rPr>
              <a:t>Sultana, Maliha, et al. "Towards developing a secure medical image sharing system based on zero trust principles and Blockchain technology." BMC Medical Informatics and Decision Making 20.1 (2020): 1-10.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[3] </a:t>
            </a:r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  <a:cs typeface="Times New Roman" panose="02020603050405020304" pitchFamily="18" charset="0"/>
              </a:rPr>
              <a:t>Adriano Witkowski and  Altair Santin “An IdM and Key-Based Authentication Method for Providing Single Sign-On in IoT ”.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[4] </a:t>
            </a:r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  <a:cs typeface="Times New Roman" panose="02020603050405020304" pitchFamily="18" charset="0"/>
              </a:rPr>
              <a:t>R. Mehta, N. Kapoor, S. Sourav and R. Shorey, "Decentralised Image Sharing and Copyright Protection using Blockchain and Perceptual Hashes," 2019 11th International Conference on Communication Systems &amp; Networks (COMSNETS), 2019, pp. 1-6, doi: 10.1109/COMSNETS.2019.8711440.</a:t>
            </a:r>
            <a:r>
              <a:rPr lang="en-US" b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Jabarulla, Mohamed Y., and Heung-No Lee. 2021. "Blockchain-Based Distributed Patient-Centric Image Management System" Applied Sciences 11, no. 1: 196. </a:t>
            </a:r>
            <a:r>
              <a:rPr lang="en-US" b="0" u="sng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  <a:hlinkClick r:id="rId1"/>
              </a:rPr>
              <a:t>https://doi.org/10.3390/app11010196</a:t>
            </a:r>
            <a:endParaRPr lang="en-US" b="0" u="sng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  <a:hlinkClick r:id="rId1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2891155" y="495935"/>
            <a:ext cx="51498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800"/>
              <a:t>References</a:t>
            </a:r>
            <a:endParaRPr lang="en-US"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Text Box 99"/>
          <p:cNvSpPr txBox="1"/>
          <p:nvPr/>
        </p:nvSpPr>
        <p:spPr>
          <a:xfrm>
            <a:off x="526415" y="902335"/>
            <a:ext cx="10926445" cy="53232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[6]Kumar, Randhir, et al. "A secured distributed detection system based on IPFS and Blockchain for industrial image and video data security." Journal of Parallel and Distributed Computing 152 (2021): 128-143.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[7]Zhang, Lei, Mingxing Luo, Jiangtao Li, Man Ho Au, Kim-Kwang Raymond Choo, Tong Chen, and Shengwei Tian. "Blockchain based secure data sharing system for Internet of vehicles: A position paper." Vehicular Communications 16 (2019): 85-93.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[8]Feixiang, Zhao, Liu Mingzhe, Wang Kun, and Zhang Hong. "Color image encryption via Hénon-zigzag map and chaotic restricted Boltzmann machine over Blockchain." Optics &amp; Laser Technology 135 (2021): 106610.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[9]Wang, Xingyuan, Le Feng, and Hongyu Zhao. "Fast image encryption algorithm based on parallel computing system." Information Sciences 486 (2019): 340-358.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[10]Laiphrakpam, Dolendro Singh, and Manglem Singh Khumanthem. "Medical image encryption based on improved ElGamal encryption technique." Optik 147 (2017): 88-102.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Text Box 99"/>
          <p:cNvSpPr txBox="1"/>
          <p:nvPr/>
        </p:nvSpPr>
        <p:spPr>
          <a:xfrm>
            <a:off x="526415" y="902335"/>
            <a:ext cx="1092644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[11]Cai, Lu-Zhong, Ming-Zhao He, Qing Liu, and Xiu-Lun Yang. "Digital image encryption and watermarking by phase-shifting interferometry." Applied optics 43, no. 15 (2004): 3078-3084.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[12]Zhou, Yuezhi, Yaoxue Zhang, and Yinglian Xie. "Virtual disk based centralized management for enterprise networks." In Proceedings of the 2006 SIGCOMM workshop on Internet network management, pp. 23-28. 2006.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[13]Mohsin, A. H., A. A. Zaidan, B. B. Zaidan, K. I. Mohammed, Osamah Shihab Albahri, Ahmed Shihab Albahri, and M. A. Alsalem. "PSO–Blockchain-based image steganography: towards a new method to secure updating and sharing COVID-19 data in decentralised hospitals intelligence architecture." Multimedia tools and applications 80, no. 9 (2021): 14137-14161.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[14]Bhowmik, D., Natu, A., Ishikawa, T., Feng, T., &amp; Abhayaratne, C. (2018, July). The Jpeg-Blockchain framework for glam services. In 2018 IEEE International Conference on Multimedia &amp; Expo Workshops (ICMEW) (pp. 1-6). IEEE.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 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05" y="244475"/>
            <a:ext cx="4802505" cy="6369050"/>
          </a:xfrm>
        </p:spPr>
        <p:txBody>
          <a:bodyPr>
            <a:normAutofit/>
          </a:bodyPr>
          <a:lstStyle/>
          <a:p>
            <a:r>
              <a:rPr lang="en-US">
                <a:sym typeface="+mn-ea"/>
              </a:rPr>
              <a:t>Blockchain Decentralized Website 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685" y="116205"/>
            <a:ext cx="5013960" cy="6234430"/>
          </a:xfrm>
        </p:spPr>
        <p:txBody>
          <a:bodyPr/>
          <a:lstStyle/>
          <a:p>
            <a:pPr>
              <a:buFont typeface="Wingdings" panose="05000000000000000000" charset="0"/>
              <a:buChar char="v"/>
            </a:pPr>
            <a:r>
              <a:rPr lang="en-US"/>
              <a:t>Brave browser enable decentralized web.</a:t>
            </a:r>
            <a:endParaRPr lang="en-US"/>
          </a:p>
          <a:p>
            <a:pPr>
              <a:buFont typeface="Wingdings" panose="05000000000000000000" charset="0"/>
              <a:buChar char="v"/>
            </a:pPr>
            <a:r>
              <a:rPr lang="en-US"/>
              <a:t> Patient Centric Image Management.</a:t>
            </a:r>
            <a:endParaRPr lang="en-US"/>
          </a:p>
          <a:p>
            <a:pPr>
              <a:buFont typeface="Wingdings" panose="05000000000000000000" charset="0"/>
              <a:buChar char="v"/>
            </a:pPr>
            <a:r>
              <a:rPr lang="en-US"/>
              <a:t>Tweetchain</a:t>
            </a:r>
            <a:endParaRPr lang="en-US"/>
          </a:p>
          <a:p>
            <a:pPr>
              <a:buFont typeface="Wingdings" panose="05000000000000000000" charset="0"/>
              <a:buChar char="v"/>
            </a:pPr>
            <a:r>
              <a:rPr lang="en-US"/>
              <a:t>Traffic Police Assistant system.</a:t>
            </a:r>
            <a:endParaRPr lang="en-US"/>
          </a:p>
          <a:p>
            <a:pPr>
              <a:buFont typeface="Wingdings" panose="05000000000000000000" charset="0"/>
              <a:buChar char="v"/>
            </a:pPr>
            <a:r>
              <a:rPr lang="en-US"/>
              <a:t> Secure Research record keeping.</a:t>
            </a:r>
            <a:endParaRPr lang="en-US"/>
          </a:p>
          <a:p>
            <a:pPr>
              <a:buFont typeface="Wingdings" panose="05000000000000000000" charset="0"/>
              <a:buChar char="v"/>
            </a:pPr>
            <a:r>
              <a:rPr lang="en-US"/>
              <a:t>HealthSense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Text Box 99"/>
          <p:cNvSpPr txBox="1"/>
          <p:nvPr/>
        </p:nvSpPr>
        <p:spPr>
          <a:xfrm>
            <a:off x="526415" y="902335"/>
            <a:ext cx="1099693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[16] Swapnil Ninawe and Pallapa Venkataram “Authentication schemes for social network users: a review ”.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[17]What is Blockchain ? what is the future of it  8 Reasons Why Blockchain Technology Is the Future | upGrad blog 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[18] Zheng, Qiuhong, Yi Li, Ping Chen, and Xinghua Dong. "An innovative IPFS-based storage model for blockchain." In 2018 IEEE/WIC/ACM International Conference on Web Intelligence (WI), pp. 704-708. IEEE, 2018.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[19]Kozlowska, Iga. "Facebook and data privacy in the age of Cambridge Analytica." Seattle, WA: The University of Washington. Retrieved August 1 (2018): 2019.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  <a:p>
            <a:pPr indent="0"/>
            <a:r>
              <a:rPr lang="en-US" sz="2000" b="0">
                <a:latin typeface="SimSun" panose="02010600030101010101" pitchFamily="2" charset="-122"/>
                <a:ea typeface="MS Mincho" panose="02020609040205080304" pitchFamily="49" charset="-128"/>
              </a:rPr>
              <a:t>[20]What is testing  What is software testing? - Quora</a:t>
            </a:r>
            <a:endParaRPr lang="en-US" sz="2000" b="0">
              <a:latin typeface="SimSun" panose="02010600030101010101" pitchFamily="2" charset="-122"/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rPr>
              <a:t>                Problem Statement</a:t>
            </a:r>
            <a:br>
              <a:rPr b="1" dirty="0"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rPr>
            </a:b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9685" y="1665605"/>
            <a:ext cx="9165590" cy="44627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/>
          <p:nvPr/>
        </p:nvSpPr>
        <p:spPr>
          <a:xfrm>
            <a:off x="1314450" y="1293495"/>
            <a:ext cx="9563100" cy="1344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HTTP request would look like this 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http://10.20.30.40/user/post/image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/>
          <p:nvPr>
            <p:ph sz="half" idx="2"/>
          </p:nvPr>
        </p:nvSpPr>
        <p:spPr>
          <a:xfrm>
            <a:off x="1187450" y="3153410"/>
            <a:ext cx="10048240" cy="1770380"/>
          </a:xfrm>
        </p:spPr>
        <p:txBody>
          <a:bodyPr/>
          <a:p>
            <a:pPr marL="0" indent="0">
              <a:buNone/>
            </a:pPr>
            <a:r>
              <a:rPr lang="en-US"/>
              <a:t>IPFS request would look like  </a:t>
            </a:r>
            <a:endParaRPr lang="en-US"/>
          </a:p>
          <a:p>
            <a:pPr marL="0" indent="0">
              <a:buNone/>
            </a:pPr>
            <a:r>
              <a:rPr lang="en-US"/>
              <a:t>https://ipfs.io/ipfs/Qmbev52icDQtBMozC7pbuqxKEtPvnw3473EGkuDfhXeGLw?filename=Image%201.png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95" y="122555"/>
            <a:ext cx="10807700" cy="8420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Nunito ExtraBold" panose="00000800000000000000"/>
                <a:ea typeface="Nunito ExtraBold" panose="00000800000000000000"/>
                <a:cs typeface="Nunito ExtraBold" panose="00000800000000000000"/>
                <a:sym typeface="Nunito ExtraBold" panose="00000800000000000000"/>
              </a:rPr>
              <a:t>Literature Review</a:t>
            </a:r>
            <a:br>
              <a:rPr lang="en-US" dirty="0">
                <a:solidFill>
                  <a:schemeClr val="bg1"/>
                </a:solidFill>
                <a:latin typeface="Nunito ExtraBold" panose="00000800000000000000"/>
                <a:ea typeface="Nunito ExtraBold" panose="00000800000000000000"/>
                <a:cs typeface="Nunito ExtraBold" panose="00000800000000000000"/>
                <a:sym typeface="Nunito ExtraBold" panose="00000800000000000000"/>
              </a:rPr>
            </a:br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697230" y="2073910"/>
          <a:ext cx="10784840" cy="4366260"/>
        </p:xfrm>
        <a:graphic>
          <a:graphicData uri="http://schemas.openxmlformats.org/drawingml/2006/table">
            <a:tbl>
              <a:tblPr firstRow="1" firstCol="1" bandRow="1"/>
              <a:tblGrid>
                <a:gridCol w="1167765"/>
                <a:gridCol w="2313940"/>
                <a:gridCol w="4209415"/>
                <a:gridCol w="3093720"/>
              </a:tblGrid>
              <a:tr h="4366260">
                <a:tc>
                  <a:txBody>
                    <a:bodyPr/>
                    <a:p>
                      <a:pPr marL="0" marR="0" indent="45720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IdM system 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based on Single Sign-On services . SP validates the identity and credentials with an Idp , preventing the user needs to enter it’s identifier and password to access the services..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342900" marR="0" indent="-34290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It left authentication layer risky.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697230" y="1435735"/>
          <a:ext cx="10784840" cy="654050"/>
        </p:xfrm>
        <a:graphic>
          <a:graphicData uri="http://schemas.openxmlformats.org/drawingml/2006/table">
            <a:tbl>
              <a:tblPr firstRow="1" firstCol="1" bandRow="1"/>
              <a:tblGrid>
                <a:gridCol w="1237615"/>
                <a:gridCol w="2257425"/>
                <a:gridCol w="4174490"/>
                <a:gridCol w="3115310"/>
              </a:tblGrid>
              <a:tr h="654050">
                <a:tc>
                  <a:txBody>
                    <a:bodyPr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SL No.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45720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Name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45720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Descriptions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45720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Limitations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697230" y="2073910"/>
          <a:ext cx="10784840" cy="4366260"/>
        </p:xfrm>
        <a:graphic>
          <a:graphicData uri="http://schemas.openxmlformats.org/drawingml/2006/table">
            <a:tbl>
              <a:tblPr firstRow="1" firstCol="1" bandRow="1"/>
              <a:tblGrid>
                <a:gridCol w="1167765"/>
                <a:gridCol w="2313940"/>
                <a:gridCol w="4209415"/>
                <a:gridCol w="3093720"/>
              </a:tblGrid>
              <a:tr h="4366260">
                <a:tc>
                  <a:txBody>
                    <a:bodyPr/>
                    <a:p>
                      <a:pPr marL="0" marR="0" indent="45720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Medical Image Sharing system 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Blockchain based image sharing system . It also offers data encryption features. Since each transaction requires peer-to-peer verification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.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342900" marR="0" indent="-34290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It has no strong auhentication system .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697230" y="1435735"/>
          <a:ext cx="10784840" cy="654050"/>
        </p:xfrm>
        <a:graphic>
          <a:graphicData uri="http://schemas.openxmlformats.org/drawingml/2006/table">
            <a:tbl>
              <a:tblPr firstRow="1" firstCol="1" bandRow="1"/>
              <a:tblGrid>
                <a:gridCol w="1237615"/>
                <a:gridCol w="2257425"/>
                <a:gridCol w="4174490"/>
                <a:gridCol w="3115310"/>
              </a:tblGrid>
              <a:tr h="654050">
                <a:tc>
                  <a:txBody>
                    <a:bodyPr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SL No.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45720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Name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45720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Descriptions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45720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Limitations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703580" y="1238885"/>
          <a:ext cx="10784840" cy="4366260"/>
        </p:xfrm>
        <a:graphic>
          <a:graphicData uri="http://schemas.openxmlformats.org/drawingml/2006/table">
            <a:tbl>
              <a:tblPr firstRow="1" firstCol="1" bandRow="1"/>
              <a:tblGrid>
                <a:gridCol w="1167765"/>
                <a:gridCol w="2313940"/>
                <a:gridCol w="4209415"/>
                <a:gridCol w="3093720"/>
              </a:tblGrid>
              <a:tr h="4937760">
                <a:tc>
                  <a:txBody>
                    <a:bodyPr/>
                    <a:p>
                      <a:pPr marL="0" marR="0" indent="45720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Fast Image encryption system . 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uses the permutation and diffusion to encrypt the image .they used permutation algorithms including sorting-based permutation algorithm .They emphaiss on using of parrallelism of diffusion to get quality full result on image encryption .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342900" marR="0" indent="-342900" algn="just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i .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697230" y="584835"/>
          <a:ext cx="10784840" cy="654050"/>
        </p:xfrm>
        <a:graphic>
          <a:graphicData uri="http://schemas.openxmlformats.org/drawingml/2006/table">
            <a:tbl>
              <a:tblPr firstRow="1" firstCol="1" bandRow="1"/>
              <a:tblGrid>
                <a:gridCol w="1237615"/>
                <a:gridCol w="2257425"/>
                <a:gridCol w="4174490"/>
                <a:gridCol w="3115310"/>
              </a:tblGrid>
              <a:tr h="654050">
                <a:tc>
                  <a:txBody>
                    <a:bodyPr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SL No.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45720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Name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45720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Descriptions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marR="0" indent="457200" algn="ctr">
                        <a:lnSpc>
                          <a:spcPct val="150000"/>
                        </a:lnSpc>
                        <a:spcBef>
                          <a:spcPts val="2000"/>
                        </a:spcBef>
                        <a:spcAft>
                          <a:spcPts val="20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Limitations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59511" marR="59511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Nunito ExtraBold" panose="00000800000000000000"/>
                <a:ea typeface="Nunito ExtraBold" panose="00000800000000000000"/>
                <a:cs typeface="Nunito ExtraBold" panose="00000800000000000000"/>
                <a:sym typeface="Nunito ExtraBold" panose="00000800000000000000"/>
              </a:rPr>
              <a:t>Research Gap</a:t>
            </a:r>
            <a:endParaRPr lang="en-US" dirty="0">
              <a:solidFill>
                <a:schemeClr val="tx1"/>
              </a:solidFill>
              <a:latin typeface="Nunito ExtraBold" panose="00000800000000000000"/>
              <a:ea typeface="Nunito ExtraBold" panose="00000800000000000000"/>
              <a:cs typeface="Nunito ExtraBold" panose="00000800000000000000"/>
              <a:sym typeface="Nunito ExtraBold" panose="000008000000000000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v"/>
            </a:pPr>
            <a:r>
              <a:rPr lang="en-US"/>
              <a:t>Most of the applications have Complexity in using Image encryption and decentralization the system</a:t>
            </a:r>
            <a:endParaRPr lang="en-US"/>
          </a:p>
          <a:p>
            <a:pPr>
              <a:buFont typeface="Wingdings" panose="05000000000000000000" charset="0"/>
              <a:buChar char="v"/>
            </a:pPr>
            <a:r>
              <a:rPr lang="en-US"/>
              <a:t>They have limitations in combining authentication and Blockchain in same system</a:t>
            </a:r>
            <a:endParaRPr lang="en-US"/>
          </a:p>
          <a:p>
            <a:pPr>
              <a:buFont typeface="Wingdings" panose="05000000000000000000" charset="0"/>
              <a:buChar char="v"/>
            </a:pPr>
            <a:r>
              <a:rPr lang="en-US"/>
              <a:t>Most of the system are mainly focused on providing a secure system on their own system</a:t>
            </a:r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6409</Words>
  <Application>WPS Presentation</Application>
  <PresentationFormat>Widescreen</PresentationFormat>
  <Paragraphs>177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SimSun</vt:lpstr>
      <vt:lpstr>Wingdings</vt:lpstr>
      <vt:lpstr>Trebuchet MS</vt:lpstr>
      <vt:lpstr>Tw Cen MT</vt:lpstr>
      <vt:lpstr>Segoe Print</vt:lpstr>
      <vt:lpstr>Microsoft YaHei</vt:lpstr>
      <vt:lpstr>Arial Unicode MS</vt:lpstr>
      <vt:lpstr>Calibri</vt:lpstr>
      <vt:lpstr>Nunito</vt:lpstr>
      <vt:lpstr>Nunito</vt:lpstr>
      <vt:lpstr>Nunito SemiBold</vt:lpstr>
      <vt:lpstr>Wingdings</vt:lpstr>
      <vt:lpstr>Nunito ExtraBold</vt:lpstr>
      <vt:lpstr>Times New Roman</vt:lpstr>
      <vt:lpstr>MS Mincho</vt:lpstr>
      <vt:lpstr>Circuit</vt:lpstr>
      <vt:lpstr>Title Lorem Ipsum</vt:lpstr>
      <vt:lpstr>Title Lorem Ipsum dolor</vt:lpstr>
      <vt:lpstr>PowerPoint 演示文稿</vt:lpstr>
      <vt:lpstr>PowerPoint 演示文稿</vt:lpstr>
      <vt:lpstr>PowerPoint 演示文稿</vt:lpstr>
      <vt:lpstr>PowerPoint 演示文稿</vt:lpstr>
      <vt:lpstr>Literature Review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flowchart of Dinke-din</vt:lpstr>
      <vt:lpstr>Flow Chart Diagram for User Posting</vt:lpstr>
      <vt:lpstr>PowerPoint 演示文稿</vt:lpstr>
      <vt:lpstr>Data Flow Diagram of Security Module </vt:lpstr>
      <vt:lpstr>Data Flow Diagram of Security Module </vt:lpstr>
      <vt:lpstr>Data Flow Diagram of Security Module </vt:lpstr>
      <vt:lpstr>PowerPoint 演示文稿</vt:lpstr>
      <vt:lpstr>  Use Case Diagram for dinke-din </vt:lpstr>
      <vt:lpstr>PowerPoint 演示文稿</vt:lpstr>
      <vt:lpstr>Frontend tools</vt:lpstr>
      <vt:lpstr>Result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Jamshedul Alam</dc:creator>
  <cp:lastModifiedBy>google1583740329</cp:lastModifiedBy>
  <cp:revision>3</cp:revision>
  <dcterms:created xsi:type="dcterms:W3CDTF">2021-11-16T05:52:00Z</dcterms:created>
  <dcterms:modified xsi:type="dcterms:W3CDTF">2021-11-20T07:36:24Z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A034341109B145EBB84385481D6505BC</vt:lpwstr>
  </property>
  <property fmtid="{D5CDD505-2E9C-101B-9397-08002B2CF9AE}" pid="4" name="KSOProductBuildVer">
    <vt:lpwstr>1033-11.2.0.10351</vt:lpwstr>
  </property>
</Properties>
</file>